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13" autoAdjust="0"/>
  </p:normalViewPr>
  <p:slideViewPr>
    <p:cSldViewPr snapToGrid="0" snapToObjects="1">
      <p:cViewPr varScale="1">
        <p:scale>
          <a:sx n="71" d="100"/>
          <a:sy n="71" d="100"/>
        </p:scale>
        <p:origin x="-164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7AAC-8A73-084A-A88F-63E9D52CCFC3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D3379-96E5-D743-ACD2-1191C2DAA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6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D3379-96E5-D743-ACD2-1191C2DAAB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9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CED3E41-E2DE-48B7-AD25-2C05D8372D60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0655-FBEF-4656-A8A9-E7D9EB4F4DEC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44D9-E8EB-4DFC-9BAC-8FC5CFB1A919}" type="datetime4">
              <a:rPr lang="en-US" smtClean="0"/>
              <a:pPr/>
              <a:t>October 11,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4904-8048-429B-BF77-F17DA8F8287B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8D1B-BB73-41B2-8202-C6678B761557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441D7B3-F7C5-4013-AC5D-399DD8DB11FA}" type="datetime4">
              <a:rPr lang="en-US" smtClean="0"/>
              <a:pPr/>
              <a:t>October 11,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  <p:sldLayoutId id="2147483944" r:id="rId17"/>
    <p:sldLayoutId id="2147483945" r:id="rId18"/>
    <p:sldLayoutId id="2147483946" r:id="rId19"/>
    <p:sldLayoutId id="2147483947" r:id="rId2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66616" y="2593831"/>
            <a:ext cx="7220183" cy="2444513"/>
          </a:xfrm>
        </p:spPr>
        <p:txBody>
          <a:bodyPr/>
          <a:lstStyle/>
          <a:p>
            <a:r>
              <a:rPr lang="en-US" dirty="0" smtClean="0"/>
              <a:t>Responding to Children and Youth Exposed to Domestic Violence     </a:t>
            </a:r>
            <a:br>
              <a:rPr lang="en-US" dirty="0" smtClean="0"/>
            </a:br>
            <a:r>
              <a:rPr lang="en-US" sz="3200" dirty="0" smtClean="0"/>
              <a:t>October </a:t>
            </a:r>
            <a:r>
              <a:rPr lang="en-US" sz="3200" dirty="0" smtClean="0"/>
              <a:t>12, 2018  </a:t>
            </a:r>
            <a:endParaRPr 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66616" y="5056632"/>
            <a:ext cx="7220184" cy="1174088"/>
          </a:xfrm>
        </p:spPr>
        <p:txBody>
          <a:bodyPr/>
          <a:lstStyle/>
          <a:p>
            <a:r>
              <a:rPr lang="en-US" dirty="0" smtClean="0"/>
              <a:t>Michelle Dodge , JD, LICSW, LCSW-C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8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/>
              <a:buChar char="o"/>
            </a:pPr>
            <a:r>
              <a:rPr lang="en-US" dirty="0" smtClean="0"/>
              <a:t>Domestic </a:t>
            </a:r>
            <a:r>
              <a:rPr lang="en-US" dirty="0"/>
              <a:t>violence is an </a:t>
            </a:r>
            <a:r>
              <a:rPr lang="en-US" dirty="0" smtClean="0"/>
              <a:t>experience </a:t>
            </a:r>
            <a:r>
              <a:rPr lang="en-US" dirty="0"/>
              <a:t>of physical, </a:t>
            </a:r>
            <a:r>
              <a:rPr lang="en-US" dirty="0" smtClean="0"/>
              <a:t>psychological, </a:t>
            </a:r>
            <a:r>
              <a:rPr lang="en-US" dirty="0"/>
              <a:t>and/or sexual abuse </a:t>
            </a:r>
            <a:r>
              <a:rPr lang="en-US" dirty="0" smtClean="0"/>
              <a:t>that </a:t>
            </a:r>
            <a:r>
              <a:rPr lang="en-US" dirty="0"/>
              <a:t>is used to establish power and control over another </a:t>
            </a:r>
            <a:r>
              <a:rPr lang="en-US" dirty="0" smtClean="0"/>
              <a:t>person</a:t>
            </a:r>
            <a:endParaRPr lang="en-US" dirty="0"/>
          </a:p>
          <a:p>
            <a:pPr>
              <a:buFont typeface="Courier New"/>
              <a:buChar char="o"/>
            </a:pPr>
            <a:r>
              <a:rPr lang="en-US" dirty="0" smtClean="0"/>
              <a:t>Witnessing </a:t>
            </a:r>
            <a:r>
              <a:rPr lang="en-US" dirty="0"/>
              <a:t>domestic violence can be auditory, visual, or inferred, including cases in which the child perceives the aftermath of violence, such as physical injuries to family members or damage to property </a:t>
            </a:r>
          </a:p>
          <a:p>
            <a:pPr>
              <a:buFont typeface="Courier New"/>
              <a:buChar char="o"/>
            </a:pPr>
            <a:endParaRPr lang="en-US" dirty="0"/>
          </a:p>
          <a:p>
            <a:pPr>
              <a:buFont typeface="Courier New"/>
              <a:buChar char="o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8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38410"/>
            <a:ext cx="7313613" cy="4722562"/>
          </a:xfrm>
        </p:spPr>
        <p:txBody>
          <a:bodyPr>
            <a:normAutofit lnSpcReduction="10000"/>
          </a:bodyPr>
          <a:lstStyle/>
          <a:p>
            <a:pPr>
              <a:buFont typeface="Courier New"/>
              <a:buChar char="o"/>
            </a:pPr>
            <a:r>
              <a:rPr lang="en-US" b="1" u="sng" dirty="0" smtClean="0"/>
              <a:t>Negative impact on development</a:t>
            </a:r>
            <a:r>
              <a:rPr lang="en-US" dirty="0" smtClean="0"/>
              <a:t>: Problems with cognitive, social, and emotional </a:t>
            </a:r>
            <a:r>
              <a:rPr lang="en-US" dirty="0" smtClean="0"/>
              <a:t>delays</a:t>
            </a:r>
          </a:p>
          <a:p>
            <a:pPr>
              <a:buFont typeface="Courier New"/>
              <a:buChar char="o"/>
            </a:pPr>
            <a:r>
              <a:rPr lang="en-US" b="1" u="sng" dirty="0" smtClean="0"/>
              <a:t>Attachment Difficulties</a:t>
            </a:r>
            <a:r>
              <a:rPr lang="en-US" dirty="0" smtClean="0"/>
              <a:t>: Insecure attachments, poor boundaries and interpersonal skills</a:t>
            </a:r>
            <a:endParaRPr lang="en-US" b="1" u="sng" dirty="0" smtClean="0"/>
          </a:p>
          <a:p>
            <a:pPr>
              <a:buFont typeface="Courier New"/>
              <a:buChar char="o"/>
            </a:pPr>
            <a:r>
              <a:rPr lang="en-US" b="1" u="sng" dirty="0"/>
              <a:t>Internalized disorders </a:t>
            </a:r>
            <a:r>
              <a:rPr lang="en-US" dirty="0"/>
              <a:t>: Anxiety, </a:t>
            </a:r>
            <a:r>
              <a:rPr lang="en-US" dirty="0" smtClean="0"/>
              <a:t>d</a:t>
            </a:r>
            <a:r>
              <a:rPr lang="en-US" dirty="0" smtClean="0"/>
              <a:t>epression, </a:t>
            </a:r>
            <a:r>
              <a:rPr lang="en-US" dirty="0" err="1" smtClean="0"/>
              <a:t>withdrawl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Font typeface="Courier New"/>
              <a:buChar char="o"/>
            </a:pPr>
            <a:r>
              <a:rPr lang="en-US" b="1" u="sng" dirty="0" smtClean="0"/>
              <a:t>Externalized Behaviors</a:t>
            </a:r>
            <a:r>
              <a:rPr lang="en-US" dirty="0" smtClean="0"/>
              <a:t>: Bullying, lying, cheating</a:t>
            </a:r>
            <a:endParaRPr lang="en-US" b="1" u="sng" dirty="0" smtClean="0"/>
          </a:p>
          <a:p>
            <a:pPr>
              <a:buFont typeface="Courier New"/>
              <a:buChar char="o"/>
            </a:pPr>
            <a:r>
              <a:rPr lang="en-US" b="1" u="sng" dirty="0" smtClean="0"/>
              <a:t>Psychosomatic Symptoms</a:t>
            </a:r>
            <a:r>
              <a:rPr lang="en-US" dirty="0" smtClean="0"/>
              <a:t>: Headaches, physical pain</a:t>
            </a:r>
            <a:r>
              <a:rPr lang="en-US" dirty="0"/>
              <a:t>,</a:t>
            </a:r>
            <a:r>
              <a:rPr lang="en-US" dirty="0" smtClean="0"/>
              <a:t> nightmares</a:t>
            </a:r>
          </a:p>
          <a:p>
            <a:pPr>
              <a:buFont typeface="Courier New"/>
              <a:buChar char="o"/>
            </a:pPr>
            <a:r>
              <a:rPr lang="en-US" b="1" u="sng" dirty="0" smtClean="0"/>
              <a:t>Problematic Behaviors</a:t>
            </a:r>
            <a:r>
              <a:rPr lang="en-US" dirty="0" smtClean="0"/>
              <a:t>; Aggression, enuresis,  disturbed sleep, irritability, tantrums, </a:t>
            </a:r>
            <a:r>
              <a:rPr lang="en-US" dirty="0" smtClean="0"/>
              <a:t>anxiety</a:t>
            </a:r>
          </a:p>
          <a:p>
            <a:pPr>
              <a:buFont typeface="Courier New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2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9324"/>
            <a:ext cx="7313613" cy="942276"/>
          </a:xfrm>
        </p:spPr>
        <p:txBody>
          <a:bodyPr/>
          <a:lstStyle/>
          <a:p>
            <a:r>
              <a:rPr lang="en-US" dirty="0" smtClean="0"/>
              <a:t>Developmental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740496"/>
          </a:xfrm>
        </p:spPr>
        <p:txBody>
          <a:bodyPr>
            <a:normAutofit/>
          </a:bodyPr>
          <a:lstStyle/>
          <a:p>
            <a:pPr>
              <a:buFont typeface="Courier New"/>
              <a:buChar char="o"/>
            </a:pPr>
            <a:r>
              <a:rPr lang="en-US" dirty="0"/>
              <a:t>Physically active, </a:t>
            </a:r>
            <a:r>
              <a:rPr lang="en-US" dirty="0" smtClean="0"/>
              <a:t>can not </a:t>
            </a:r>
            <a:r>
              <a:rPr lang="en-US" dirty="0"/>
              <a:t>sit still for long </a:t>
            </a:r>
            <a:endParaRPr lang="en-US" dirty="0" smtClean="0"/>
          </a:p>
          <a:p>
            <a:pPr>
              <a:buFont typeface="Courier New"/>
              <a:buChar char="o"/>
            </a:pPr>
            <a:r>
              <a:rPr lang="en-US" dirty="0" smtClean="0"/>
              <a:t>Increased ability to control emotions</a:t>
            </a:r>
          </a:p>
          <a:p>
            <a:pPr lvl="0"/>
            <a:r>
              <a:rPr lang="en-US" dirty="0"/>
              <a:t>Self-esteem based on what others tell him or her 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Understands right and wrong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Wants to please </a:t>
            </a:r>
            <a:r>
              <a:rPr lang="en-US" dirty="0" smtClean="0"/>
              <a:t>adults, especially parents</a:t>
            </a:r>
            <a:endParaRPr lang="en-US" dirty="0" smtClean="0"/>
          </a:p>
          <a:p>
            <a:pPr lvl="0"/>
            <a:r>
              <a:rPr lang="en-US" dirty="0"/>
              <a:t>Self-esteem reflects opinions of significant others </a:t>
            </a:r>
          </a:p>
          <a:p>
            <a:pPr lvl="0"/>
            <a:r>
              <a:rPr lang="en-US" dirty="0"/>
              <a:t>Vivid imaginations; some difficulty separating fantasy from reality </a:t>
            </a:r>
          </a:p>
          <a:p>
            <a:pPr>
              <a:buFont typeface="Courier New"/>
              <a:buChar char="o"/>
            </a:pPr>
            <a:endParaRPr lang="en-US" dirty="0" smtClean="0"/>
          </a:p>
          <a:p>
            <a:pPr>
              <a:buFont typeface="Courier New"/>
              <a:buChar char="o"/>
            </a:pPr>
            <a:endParaRPr lang="en-US" dirty="0" smtClean="0"/>
          </a:p>
          <a:p>
            <a:pPr>
              <a:buFont typeface="Courier New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3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Impact 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38411"/>
            <a:ext cx="7313613" cy="4829892"/>
          </a:xfrm>
        </p:spPr>
        <p:txBody>
          <a:bodyPr>
            <a:normAutofit fontScale="25000" lnSpcReduction="20000"/>
          </a:bodyPr>
          <a:lstStyle/>
          <a:p>
            <a:pPr>
              <a:buFont typeface="Courier New"/>
              <a:buChar char="o"/>
            </a:pPr>
            <a:r>
              <a:rPr lang="en-US" sz="9600" b="1" u="sng" dirty="0" smtClean="0"/>
              <a:t>Social Immaturity </a:t>
            </a:r>
            <a:r>
              <a:rPr lang="en-US" sz="9600" dirty="0" smtClean="0"/>
              <a:t>: Unable to share with others or negotiate with others; overly bossy, competitive, aggressive</a:t>
            </a:r>
          </a:p>
          <a:p>
            <a:pPr>
              <a:buFont typeface="Courier New"/>
              <a:buChar char="o"/>
            </a:pPr>
            <a:r>
              <a:rPr lang="en-US" sz="9600" b="1" u="sng" dirty="0" smtClean="0"/>
              <a:t>Cognitive Delays</a:t>
            </a:r>
            <a:r>
              <a:rPr lang="en-US" sz="9600" dirty="0" smtClean="0"/>
              <a:t>: </a:t>
            </a:r>
            <a:r>
              <a:rPr lang="en-US" sz="9600" dirty="0" smtClean="0"/>
              <a:t>Difficulties </a:t>
            </a:r>
            <a:r>
              <a:rPr lang="en-US" sz="9600" dirty="0" smtClean="0"/>
              <a:t>with concentration and learning</a:t>
            </a:r>
            <a:endParaRPr lang="en-US" sz="9600" b="1" u="sng" dirty="0" smtClean="0"/>
          </a:p>
          <a:p>
            <a:pPr>
              <a:buFont typeface="Courier New"/>
              <a:buChar char="o"/>
            </a:pPr>
            <a:r>
              <a:rPr lang="en-US" sz="9600" b="1" u="sng" dirty="0" smtClean="0"/>
              <a:t>Issues with Attachment</a:t>
            </a:r>
            <a:r>
              <a:rPr lang="en-US" sz="9600" dirty="0" smtClean="0"/>
              <a:t>: Insecure, superficial attachments</a:t>
            </a:r>
            <a:r>
              <a:rPr lang="en-US" sz="9600" dirty="0" smtClean="0"/>
              <a:t>; shows </a:t>
            </a:r>
            <a:r>
              <a:rPr lang="en-US" sz="9600" dirty="0"/>
              <a:t>little distress or over-</a:t>
            </a:r>
            <a:r>
              <a:rPr lang="en-US" sz="9600" dirty="0" smtClean="0"/>
              <a:t>reacts </a:t>
            </a:r>
            <a:r>
              <a:rPr lang="en-US" sz="9600" dirty="0"/>
              <a:t>when separated from </a:t>
            </a:r>
            <a:r>
              <a:rPr lang="en-US" sz="9600" dirty="0" smtClean="0"/>
              <a:t>caregiver;  clingy or avoidant towards caregiver</a:t>
            </a:r>
          </a:p>
          <a:p>
            <a:pPr>
              <a:buFont typeface="Courier New"/>
              <a:buChar char="o"/>
            </a:pPr>
            <a:r>
              <a:rPr lang="en-US" sz="9600" b="1" u="sng" dirty="0" smtClean="0"/>
              <a:t>Emotional </a:t>
            </a:r>
            <a:r>
              <a:rPr lang="en-US" sz="9600" b="1" u="sng" dirty="0" err="1" smtClean="0"/>
              <a:t>Dysregulation</a:t>
            </a:r>
            <a:r>
              <a:rPr lang="en-US" sz="9600" dirty="0" smtClean="0"/>
              <a:t>: Poor impulse control; inability to delay gratification; exaggerated response (tantrums, aggression) to mild stressors</a:t>
            </a:r>
            <a:endParaRPr lang="en-US" sz="9600" b="1" u="sng" dirty="0" smtClean="0"/>
          </a:p>
          <a:p>
            <a:pPr>
              <a:buFont typeface="Courier New"/>
              <a:buChar char="o"/>
            </a:pPr>
            <a:endParaRPr lang="en-US" sz="9600" b="1" u="sng" dirty="0" smtClean="0"/>
          </a:p>
          <a:p>
            <a:pPr>
              <a:buFont typeface="Courier New"/>
              <a:buChar char="o"/>
            </a:pPr>
            <a:endParaRPr lang="en-US" sz="9600" b="1" u="sng" dirty="0"/>
          </a:p>
          <a:p>
            <a:pPr>
              <a:buFont typeface="Courier New"/>
              <a:buChar char="o"/>
            </a:pPr>
            <a:endParaRPr lang="en-US" b="1" u="sng" dirty="0" smtClean="0"/>
          </a:p>
          <a:p>
            <a:pPr>
              <a:buFont typeface="Courier New"/>
              <a:buChar char="o"/>
            </a:pPr>
            <a:endParaRPr lang="en-US" b="1" u="sng" dirty="0"/>
          </a:p>
          <a:p>
            <a:pPr>
              <a:buFont typeface="Courier New"/>
              <a:buChar char="o"/>
            </a:pPr>
            <a:endParaRPr lang="en-US" b="1" u="sng" dirty="0" smtClean="0"/>
          </a:p>
          <a:p>
            <a:pPr>
              <a:buFont typeface="Courier New"/>
              <a:buChar char="o"/>
            </a:pPr>
            <a:endParaRPr lang="en-US" b="1" u="sng" dirty="0"/>
          </a:p>
          <a:p>
            <a:pPr>
              <a:buFont typeface="Courier New"/>
              <a:buChar char="o"/>
            </a:pPr>
            <a:endParaRPr lang="en-US" b="1" u="sng" dirty="0" smtClean="0"/>
          </a:p>
          <a:p>
            <a:pPr>
              <a:buFont typeface="Courier New"/>
              <a:buChar char="o"/>
            </a:pPr>
            <a:endParaRPr lang="en-US" b="1" u="sng" dirty="0"/>
          </a:p>
          <a:p>
            <a:pPr>
              <a:buFont typeface="Courier New"/>
              <a:buChar char="o"/>
            </a:pPr>
            <a:endParaRPr lang="en-US" b="1" u="sng" dirty="0" smtClean="0"/>
          </a:p>
          <a:p>
            <a:pPr>
              <a:buFont typeface="Courier New"/>
              <a:buChar char="o"/>
            </a:pPr>
            <a:endParaRPr lang="en-US" b="1" u="sng" dirty="0"/>
          </a:p>
          <a:p>
            <a:pPr>
              <a:buFont typeface="Courier New"/>
              <a:buChar char="o"/>
            </a:pPr>
            <a:endParaRPr lang="en-US" b="1" u="sng" dirty="0" smtClean="0"/>
          </a:p>
          <a:p>
            <a:pPr>
              <a:buFont typeface="Courier New"/>
              <a:buChar char="o"/>
            </a:pPr>
            <a:endParaRPr lang="en-US" b="1" u="sng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3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(…Continued)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/>
              <a:buChar char="o"/>
            </a:pPr>
            <a:r>
              <a:rPr lang="en-US" b="1" u="sng" dirty="0" smtClean="0"/>
              <a:t>Excessively Fearful</a:t>
            </a:r>
            <a:r>
              <a:rPr lang="en-US" dirty="0" smtClean="0"/>
              <a:t>: Night terrors, anxious, excessive crying or whining, night terrors</a:t>
            </a:r>
          </a:p>
          <a:p>
            <a:pPr>
              <a:buFont typeface="Courier New"/>
              <a:buChar char="o"/>
            </a:pPr>
            <a:r>
              <a:rPr lang="en-US" b="1" u="sng" dirty="0" smtClean="0"/>
              <a:t>Emotional </a:t>
            </a:r>
            <a:r>
              <a:rPr lang="en-US" b="1" u="sng" dirty="0" smtClean="0"/>
              <a:t>Difficulties:</a:t>
            </a:r>
            <a:r>
              <a:rPr lang="en-US" dirty="0" smtClean="0"/>
              <a:t> </a:t>
            </a:r>
            <a:r>
              <a:rPr lang="en-US" dirty="0"/>
              <a:t>Poor self </a:t>
            </a:r>
            <a:r>
              <a:rPr lang="en-US" dirty="0" smtClean="0"/>
              <a:t>esteem;, </a:t>
            </a:r>
            <a:r>
              <a:rPr lang="en-US" dirty="0" smtClean="0"/>
              <a:t>lacks </a:t>
            </a:r>
            <a:r>
              <a:rPr lang="en-US" dirty="0" smtClean="0"/>
              <a:t>confidence</a:t>
            </a:r>
            <a:r>
              <a:rPr lang="en-US" dirty="0"/>
              <a:t>; absence of </a:t>
            </a:r>
            <a:r>
              <a:rPr lang="en-US" dirty="0" smtClean="0"/>
              <a:t>initiative; </a:t>
            </a:r>
            <a:r>
              <a:rPr lang="en-US" dirty="0" smtClean="0"/>
              <a:t>self</a:t>
            </a:r>
            <a:r>
              <a:rPr lang="en-US" dirty="0" smtClean="0"/>
              <a:t>-Blame (child may believe that violence is their fault)</a:t>
            </a:r>
          </a:p>
          <a:p>
            <a:r>
              <a:rPr lang="en-US" b="1" u="sng" dirty="0" smtClean="0"/>
              <a:t>PTSD </a:t>
            </a:r>
            <a:r>
              <a:rPr lang="en-US" b="1" u="sng" dirty="0" smtClean="0"/>
              <a:t>Symptoms</a:t>
            </a:r>
            <a:r>
              <a:rPr lang="en-US" dirty="0" smtClean="0"/>
              <a:t>: Reminders </a:t>
            </a:r>
            <a:r>
              <a:rPr lang="en-US" dirty="0"/>
              <a:t>of traumatic experience may trigger severe anxiety, aggression, </a:t>
            </a:r>
            <a:r>
              <a:rPr lang="en-US" dirty="0" smtClean="0"/>
              <a:t>dissociation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1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Affects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nstantia" charset="0"/>
              </a:rPr>
              <a:t>Behavioral Problems</a:t>
            </a:r>
          </a:p>
          <a:p>
            <a:r>
              <a:rPr lang="en-US" dirty="0">
                <a:latin typeface="Constantia" charset="0"/>
              </a:rPr>
              <a:t>Physical </a:t>
            </a:r>
            <a:r>
              <a:rPr lang="en-US" dirty="0" smtClean="0">
                <a:latin typeface="Constantia" charset="0"/>
              </a:rPr>
              <a:t>aggression, anti</a:t>
            </a:r>
            <a:r>
              <a:rPr lang="en-US" dirty="0">
                <a:latin typeface="Constantia" charset="0"/>
              </a:rPr>
              <a:t>-social </a:t>
            </a:r>
            <a:r>
              <a:rPr lang="en-US" dirty="0" smtClean="0">
                <a:latin typeface="Constantia" charset="0"/>
              </a:rPr>
              <a:t>behavior, learning difficulties in school</a:t>
            </a:r>
            <a:endParaRPr lang="en-US" dirty="0">
              <a:latin typeface="Constantia" charset="0"/>
            </a:endParaRPr>
          </a:p>
          <a:p>
            <a:r>
              <a:rPr lang="en-US" dirty="0">
                <a:latin typeface="Constantia" charset="0"/>
              </a:rPr>
              <a:t>Violence /acting out behavior, aggression towards parents, </a:t>
            </a:r>
            <a:r>
              <a:rPr lang="en-US" dirty="0" smtClean="0">
                <a:latin typeface="Constantia" charset="0"/>
              </a:rPr>
              <a:t>siblings, caregivers</a:t>
            </a:r>
            <a:endParaRPr lang="en-US" dirty="0">
              <a:latin typeface="Constantia" charset="0"/>
            </a:endParaRPr>
          </a:p>
          <a:p>
            <a:r>
              <a:rPr lang="en-US" dirty="0" smtClean="0">
                <a:latin typeface="Constantia" charset="0"/>
              </a:rPr>
              <a:t>Impaired parental relationships</a:t>
            </a:r>
          </a:p>
          <a:p>
            <a:r>
              <a:rPr lang="en-US" dirty="0" smtClean="0">
                <a:latin typeface="Constantia" charset="0"/>
              </a:rPr>
              <a:t>Inability to develop and maintain appropriate empathic relationships leading to insecure attachments with parents, siblings, and caregivers</a:t>
            </a:r>
          </a:p>
          <a:p>
            <a:r>
              <a:rPr lang="en-US" dirty="0" smtClean="0">
                <a:latin typeface="Constantia" charset="0"/>
              </a:rPr>
              <a:t>Food related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0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54" y="1371600"/>
            <a:ext cx="7673560" cy="4817818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u="sng" dirty="0" smtClean="0"/>
              <a:t>Child Parent Psychotherapy:</a:t>
            </a:r>
            <a:r>
              <a:rPr lang="en-US" sz="4400" dirty="0" smtClean="0"/>
              <a:t> Dyadic intervention for children 0-5; sessions are conducted with child, parent or caregiver.</a:t>
            </a:r>
          </a:p>
          <a:p>
            <a:r>
              <a:rPr lang="en-US" sz="4400" b="1" u="sng" dirty="0" smtClean="0"/>
              <a:t>Play Therapy:</a:t>
            </a:r>
            <a:r>
              <a:rPr lang="en-US" sz="4400" dirty="0" smtClean="0"/>
              <a:t> Form of psychotherapy using play in a therapeutic setting.</a:t>
            </a:r>
          </a:p>
          <a:p>
            <a:r>
              <a:rPr lang="en-US" sz="4400" b="1" u="sng" dirty="0" err="1" smtClean="0"/>
              <a:t>Theraplay</a:t>
            </a:r>
            <a:r>
              <a:rPr lang="en-US" sz="4400" b="1" u="sng" dirty="0" smtClean="0"/>
              <a:t>:</a:t>
            </a:r>
            <a:r>
              <a:rPr lang="en-US" sz="4400" dirty="0" smtClean="0"/>
              <a:t> Family therapy for enhancing and building attachment through joyful engagement.</a:t>
            </a:r>
          </a:p>
          <a:p>
            <a:r>
              <a:rPr lang="en-US" sz="4400" b="1" u="sng" dirty="0" smtClean="0"/>
              <a:t>Circle of Security:</a:t>
            </a:r>
            <a:r>
              <a:rPr lang="en-US" sz="4400" dirty="0" smtClean="0"/>
              <a:t> Relationship based intervention to strengthen security/attachment among child and caregiver</a:t>
            </a:r>
          </a:p>
          <a:p>
            <a:r>
              <a:rPr lang="en-US" sz="4400" b="1" u="sng" dirty="0" smtClean="0"/>
              <a:t>Filial Therapy: </a:t>
            </a:r>
            <a:r>
              <a:rPr lang="en-US" sz="4400" dirty="0" smtClean="0"/>
              <a:t>Form of therapy that teaches parents/care givers how to provide therapeutic interventions to children.</a:t>
            </a:r>
            <a:endParaRPr lang="en-US" sz="4400" b="1" u="sng" dirty="0" smtClean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97140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1427</TotalTime>
  <Words>485</Words>
  <Application>Microsoft Macintosh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Inkwell</vt:lpstr>
      <vt:lpstr>Responding to Children and Youth Exposed to Domestic Violence      October 12, 2018  </vt:lpstr>
      <vt:lpstr>Definition</vt:lpstr>
      <vt:lpstr>Risks</vt:lpstr>
      <vt:lpstr>Developmental Characteristics</vt:lpstr>
      <vt:lpstr> Impact on Development</vt:lpstr>
      <vt:lpstr>Impact (…Continued)</vt:lpstr>
      <vt:lpstr>Long Term Affects</vt:lpstr>
      <vt:lpstr>Interventions</vt:lpstr>
    </vt:vector>
  </TitlesOfParts>
  <Company>JMD Counseling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 Violence in Preschool Children</dc:title>
  <dc:creator>Michelle Dodge</dc:creator>
  <cp:lastModifiedBy>Michelle Dodge</cp:lastModifiedBy>
  <cp:revision>21</cp:revision>
  <dcterms:created xsi:type="dcterms:W3CDTF">2018-10-08T16:42:30Z</dcterms:created>
  <dcterms:modified xsi:type="dcterms:W3CDTF">2018-10-11T16:48:33Z</dcterms:modified>
</cp:coreProperties>
</file>